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4"/>
  </p:notesMasterIdLst>
  <p:sldIdLst>
    <p:sldId id="564" r:id="rId5"/>
    <p:sldId id="561" r:id="rId6"/>
    <p:sldId id="565" r:id="rId7"/>
    <p:sldId id="566" r:id="rId8"/>
    <p:sldId id="567" r:id="rId9"/>
    <p:sldId id="568" r:id="rId10"/>
    <p:sldId id="575" r:id="rId11"/>
    <p:sldId id="576" r:id="rId12"/>
    <p:sldId id="577" r:id="rId13"/>
    <p:sldId id="578" r:id="rId14"/>
    <p:sldId id="256" r:id="rId15"/>
    <p:sldId id="551" r:id="rId16"/>
    <p:sldId id="562" r:id="rId17"/>
    <p:sldId id="552" r:id="rId18"/>
    <p:sldId id="553" r:id="rId19"/>
    <p:sldId id="563" r:id="rId20"/>
    <p:sldId id="557" r:id="rId21"/>
    <p:sldId id="559" r:id="rId22"/>
    <p:sldId id="548" r:id="rId23"/>
  </p:sldIdLst>
  <p:sldSz cx="12192000" cy="6858000"/>
  <p:notesSz cx="6858000" cy="9144000"/>
  <p:embeddedFontLst>
    <p:embeddedFont>
      <p:font typeface="Aharoni" panose="02010803020104030203" pitchFamily="2" charset="-79"/>
      <p:bold r:id="rId25"/>
    </p:embeddedFont>
    <p:embeddedFont>
      <p:font typeface="Aptos Narrow" panose="020B0604020202020204" charset="0"/>
      <p:regular r:id="rId26"/>
      <p:bold r:id="rId27"/>
      <p:italic r:id="rId28"/>
      <p:boldItalic r:id="rId29"/>
    </p:embeddedFont>
    <p:embeddedFont>
      <p:font typeface="Arial Black" panose="020B0A04020102020204" pitchFamily="34" charset="0"/>
      <p:bold r:id="rId30"/>
    </p:embeddedFont>
    <p:embeddedFont>
      <p:font typeface="Branding Black" panose="00000A00000000000000" charset="0"/>
      <p:bold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Verdana" panose="020B0604030504040204" pitchFamily="34" charset="0"/>
      <p:regular r:id="rId38"/>
      <p:bold r:id="rId39"/>
      <p:italic r:id="rId40"/>
      <p:boldItalic r:id="rId41"/>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3333FF"/>
    <a:srgbClr val="E7428F"/>
    <a:srgbClr val="005CA8"/>
    <a:srgbClr val="14233C"/>
    <a:srgbClr val="00FF99"/>
    <a:srgbClr val="0000CC"/>
    <a:srgbClr val="14143C"/>
    <a:srgbClr val="FFFFFF"/>
    <a:srgbClr val="063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196" autoAdjust="0"/>
  </p:normalViewPr>
  <p:slideViewPr>
    <p:cSldViewPr snapToGrid="0">
      <p:cViewPr varScale="1">
        <p:scale>
          <a:sx n="80" d="100"/>
          <a:sy n="80" d="100"/>
        </p:scale>
        <p:origin x="120" y="45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E9325-8DA9-46CE-96CB-F32884D73040}" type="datetimeFigureOut">
              <a:rPr lang="pt-BR" smtClean="0"/>
              <a:t>21/05/2025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F7F27-17E6-486A-807B-6CDDD6006C12}" type="slidenum">
              <a:rPr lang="pt-BR" smtClean="0"/>
              <a:t>‹nº›</a:t>
            </a:fld>
            <a:endParaRPr lang="pt-BR"/>
          </a:p>
        </p:txBody>
      </p:sp>
    </p:spTree>
    <p:extLst>
      <p:ext uri="{BB962C8B-B14F-4D97-AF65-F5344CB8AC3E}">
        <p14:creationId xmlns:p14="http://schemas.microsoft.com/office/powerpoint/2010/main" val="337982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2</a:t>
            </a:fld>
            <a:endParaRPr lang="pt-BR"/>
          </a:p>
        </p:txBody>
      </p:sp>
    </p:spTree>
    <p:extLst>
      <p:ext uri="{BB962C8B-B14F-4D97-AF65-F5344CB8AC3E}">
        <p14:creationId xmlns:p14="http://schemas.microsoft.com/office/powerpoint/2010/main" val="369652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14</a:t>
            </a:fld>
            <a:endParaRPr lang="pt-BR"/>
          </a:p>
        </p:txBody>
      </p:sp>
    </p:spTree>
    <p:extLst>
      <p:ext uri="{BB962C8B-B14F-4D97-AF65-F5344CB8AC3E}">
        <p14:creationId xmlns:p14="http://schemas.microsoft.com/office/powerpoint/2010/main" val="1664989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15</a:t>
            </a:fld>
            <a:endParaRPr lang="pt-BR"/>
          </a:p>
        </p:txBody>
      </p:sp>
    </p:spTree>
    <p:extLst>
      <p:ext uri="{BB962C8B-B14F-4D97-AF65-F5344CB8AC3E}">
        <p14:creationId xmlns:p14="http://schemas.microsoft.com/office/powerpoint/2010/main" val="352903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16</a:t>
            </a:fld>
            <a:endParaRPr lang="pt-BR"/>
          </a:p>
        </p:txBody>
      </p:sp>
    </p:spTree>
    <p:extLst>
      <p:ext uri="{BB962C8B-B14F-4D97-AF65-F5344CB8AC3E}">
        <p14:creationId xmlns:p14="http://schemas.microsoft.com/office/powerpoint/2010/main" val="4374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62BDF-55A3-4359-BA31-FE5A870783B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66755FA-CE4D-4C1E-A2DB-8B523A438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7436673-EAD0-4ECD-9F10-0439BB84141A}"/>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FC2FC3D2-526E-4C2B-865F-3445215C14B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D8C97B-E882-4DD1-9D4A-082710D8506D}"/>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5240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BBD3-4ADB-47C2-ACCE-C2C4A14E510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6386541-0DA2-433C-8B93-B6F82AD13FD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DDCCF4-C36D-4AB0-B312-FD43FE5AF492}"/>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AA0D0A6B-71DF-4DF7-9DDB-85AD33E148D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88E9C3-E0FA-408B-BA96-FC61415C3D2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31718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151F0B3-9322-40CD-A0D6-06C5123A413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19A878F-C9A0-47F4-BBC6-725E9B6799A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9A7D25A-E614-471D-85C8-F8EC1CCAC285}"/>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7EE81F79-DF67-42CB-9203-6B07D1FF242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DEDA0E-35E4-40CC-A120-47D810AF9E5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3514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2B4F5-F576-4336-AB2C-79756B59EF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D9EB364-8B5D-498F-AA08-28AC6DDFA38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4C703B3-D1A9-4247-A00F-3B2728F6F66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22F5DB94-B547-4728-AC1C-E53065D2B2F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EA2F54-2E27-4953-BACE-AE13B0E2F63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77322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B7F82-3D00-4F26-8981-57D79D7C956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3A372C0-6A2C-432B-9089-477965669D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444E79C-E377-4DA2-809C-2DD4804949F7}"/>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DECC8312-30D6-40A6-AE5E-22D0D1534F3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2D5530-B4A4-4B7E-BE04-F268B7573069}"/>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77551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EAA91-972E-43AD-935B-FF3C50D5995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8E24CBC-A609-407D-B2EB-20429A723C4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0E39730-187A-4DC3-A51D-7C0C7F01D2A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C1C629C-E5A5-4A51-A963-0D3CDD8AFB5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73A29704-CF6F-4C1C-8121-F60577AAF67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204E341-3670-4B07-93A9-D98AC0BDBDD2}"/>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33894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65CFC-6AAC-40F7-A918-5854BFFC826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FDA649A-2E95-478C-A5A1-722AA7A0B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F3F62C3-8649-4D0B-B304-2947739B4C2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0198DCF-49F7-4573-89EE-9E805C709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AAB5089-9445-4E46-814C-10BAC4C5044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CF16FB-52AB-47A5-90F8-0005AFA92F11}"/>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8" name="Espaço Reservado para Rodapé 7">
            <a:extLst>
              <a:ext uri="{FF2B5EF4-FFF2-40B4-BE49-F238E27FC236}">
                <a16:creationId xmlns:a16="http://schemas.microsoft.com/office/drawing/2014/main" id="{C646CDFE-9004-47E6-A90F-2D8FA4CAF07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EF2D4C0-ACC1-495C-A975-3EC3663D563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9129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F23C3-2049-4956-902E-96979F19A35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102D2F5-936E-47EF-B814-EC21D013639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4" name="Espaço Reservado para Rodapé 3">
            <a:extLst>
              <a:ext uri="{FF2B5EF4-FFF2-40B4-BE49-F238E27FC236}">
                <a16:creationId xmlns:a16="http://schemas.microsoft.com/office/drawing/2014/main" id="{A63F4FC0-4572-49B8-BA7B-0A4E429C302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C829344-4808-4C1A-9050-839C50AFD71C}"/>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3763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0CC7297-4CB5-43CC-A966-E66AA7E8676B}"/>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3" name="Espaço Reservado para Rodapé 2">
            <a:extLst>
              <a:ext uri="{FF2B5EF4-FFF2-40B4-BE49-F238E27FC236}">
                <a16:creationId xmlns:a16="http://schemas.microsoft.com/office/drawing/2014/main" id="{884364DA-502F-4EC2-A1D3-BD6E92B184E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76589A4-E47B-49F0-AA39-436597167CF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1902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DA515-43EF-43CF-8E42-5F33E40AB7A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C761A49-343C-43CA-BB81-D49E53738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C5682B4-8B98-4DB7-85BB-EA8DB8C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39E9BBA-C075-4623-AB75-D291775849CD}"/>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6BF9C316-E81A-46C8-9C6A-904DEBD6F38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951C8F5-E3ED-461E-9FE9-B58E2C444164}"/>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4733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E232B-D5E6-4D1F-9B63-C8BA5073AC2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2495430-687C-4BEC-B052-693A7F372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E3F74E9-A123-48F0-93EA-D084BBABC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2852C1B-FAA1-440A-89BC-EBC619598C6A}"/>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6F1B23D3-7B13-4A89-90D9-CA9426DE4BF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2D7791-FAE3-445A-BE6D-F96A2DF16BC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64078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437514-29E1-4584-9726-F84BB3B90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B81F8FE-BF05-42FE-8B1E-007684C3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37ED45-0F6A-4268-8038-905D90C3B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EEBE3C11-BBE0-4DD0-B0F8-9CE7F5C40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E0BBF59-9448-4D5E-8ABB-608DFDEFF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69A22-6C8A-4A08-A396-F88B819753A7}" type="slidenum">
              <a:rPr lang="pt-BR" smtClean="0"/>
              <a:t>‹nº›</a:t>
            </a:fld>
            <a:endParaRPr lang="pt-BR"/>
          </a:p>
        </p:txBody>
      </p:sp>
    </p:spTree>
    <p:extLst>
      <p:ext uri="{BB962C8B-B14F-4D97-AF65-F5344CB8AC3E}">
        <p14:creationId xmlns:p14="http://schemas.microsoft.com/office/powerpoint/2010/main" val="398386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879030" y="2223887"/>
            <a:ext cx="9379519" cy="193899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MODELAGEM DO SISTEMA – TBIT MANAGER</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a:t>
            </a:r>
            <a:r>
              <a:rPr lang="pt-BR" sz="3200" b="1" dirty="0" err="1">
                <a:ln>
                  <a:solidFill>
                    <a:srgbClr val="002060"/>
                  </a:solidFill>
                </a:ln>
                <a:solidFill>
                  <a:schemeClr val="bg1"/>
                </a:solidFill>
                <a:latin typeface="Branding Black" panose="00000A00000000000000" pitchFamily="50" charset="0"/>
              </a:rPr>
              <a:t>Roselene</a:t>
            </a:r>
            <a:r>
              <a:rPr lang="pt-BR" sz="3200" b="1" dirty="0">
                <a:ln>
                  <a:solidFill>
                    <a:srgbClr val="002060"/>
                  </a:solidFill>
                </a:ln>
                <a:solidFill>
                  <a:schemeClr val="bg1"/>
                </a:solidFill>
                <a:latin typeface="Branding Black" panose="00000A00000000000000" pitchFamily="50" charset="0"/>
              </a:rPr>
              <a:t> </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558587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5859379" y="1495589"/>
            <a:ext cx="5740065" cy="5016758"/>
          </a:xfrm>
          <a:prstGeom prst="rect">
            <a:avLst/>
          </a:prstGeom>
          <a:noFill/>
        </p:spPr>
        <p:txBody>
          <a:bodyPr wrap="square" rtlCol="0">
            <a:spAutoFit/>
          </a:bodyPr>
          <a:lstStyle/>
          <a:p>
            <a:pPr algn="ctr"/>
            <a:r>
              <a:rPr lang="pt-BR" sz="3200" b="1" i="0" u="none" strike="noStrike" dirty="0" err="1">
                <a:solidFill>
                  <a:srgbClr val="000000"/>
                </a:solidFill>
                <a:effectLst/>
                <a:latin typeface="Verdana" panose="020B0604030504040204" pitchFamily="34" charset="0"/>
                <a:ea typeface="Verdana" panose="020B0604030504040204" pitchFamily="34" charset="0"/>
              </a:rPr>
              <a:t>Menu_administrador</a:t>
            </a:r>
            <a:r>
              <a:rPr lang="pt-BR" sz="3200" b="0" i="0" u="none" strike="noStrike" dirty="0">
                <a:solidFill>
                  <a:srgbClr val="000000"/>
                </a:solidFill>
                <a:effectLst/>
                <a:latin typeface="Verdana" panose="020B0604030504040204" pitchFamily="34" charset="0"/>
                <a:ea typeface="Verdana" panose="020B0604030504040204" pitchFamily="34" charset="0"/>
              </a:rPr>
              <a:t>: Controle total do sistema, incluindo gerenciamento de </a:t>
            </a:r>
            <a:r>
              <a:rPr lang="pt-BR" sz="3200" b="1" i="0" u="none" strike="noStrike" dirty="0">
                <a:solidFill>
                  <a:srgbClr val="000000"/>
                </a:solidFill>
                <a:effectLst/>
                <a:latin typeface="Verdana" panose="020B0604030504040204" pitchFamily="34" charset="0"/>
                <a:ea typeface="Verdana" panose="020B0604030504040204" pitchFamily="34" charset="0"/>
              </a:rPr>
              <a:t>Funcionário</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Fornecedor</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Produtos</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Cliente</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Pedido</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Estoque</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Reabastecimento</a:t>
            </a:r>
            <a:r>
              <a:rPr lang="pt-BR" sz="3200" b="0" i="0" u="none" strike="noStrike" dirty="0">
                <a:solidFill>
                  <a:srgbClr val="000000"/>
                </a:solidFill>
                <a:effectLst/>
                <a:latin typeface="Verdana" panose="020B0604030504040204" pitchFamily="34" charset="0"/>
                <a:ea typeface="Verdana" panose="020B0604030504040204" pitchFamily="34" charset="0"/>
              </a:rPr>
              <a:t> e visualização de dados via </a:t>
            </a:r>
            <a:r>
              <a:rPr lang="pt-BR" sz="3200" b="1" i="0" u="none" strike="noStrike" dirty="0">
                <a:solidFill>
                  <a:srgbClr val="000000"/>
                </a:solidFill>
                <a:effectLst/>
                <a:latin typeface="Verdana" panose="020B0604030504040204" pitchFamily="34" charset="0"/>
                <a:ea typeface="Verdana" panose="020B0604030504040204" pitchFamily="34" charset="0"/>
              </a:rPr>
              <a:t>Dashboard</a:t>
            </a:r>
            <a:r>
              <a:rPr lang="pt-BR" sz="3200" b="0" i="0" u="none" strike="noStrike" dirty="0">
                <a:solidFill>
                  <a:srgbClr val="000000"/>
                </a:solidFill>
                <a:effectLst/>
                <a:latin typeface="Verdana" panose="020B0604030504040204" pitchFamily="34" charset="0"/>
                <a:ea typeface="Verdana" panose="020B0604030504040204" pitchFamily="34" charset="0"/>
              </a:rPr>
              <a:t>.</a:t>
            </a:r>
            <a:endParaRPr lang="pt-BR" sz="32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3513221" y="873278"/>
            <a:ext cx="1058779" cy="12040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1"/>
          </p:cNvCxnSpPr>
          <p:nvPr/>
        </p:nvCxnSpPr>
        <p:spPr>
          <a:xfrm>
            <a:off x="4572000" y="1475279"/>
            <a:ext cx="1287379" cy="2528689"/>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Elipse 26">
            <a:extLst>
              <a:ext uri="{FF2B5EF4-FFF2-40B4-BE49-F238E27FC236}">
                <a16:creationId xmlns:a16="http://schemas.microsoft.com/office/drawing/2014/main" id="{9F32DD8B-A824-4324-B1FE-422FDE4BDC6B}"/>
              </a:ext>
            </a:extLst>
          </p:cNvPr>
          <p:cNvSpPr/>
          <p:nvPr/>
        </p:nvSpPr>
        <p:spPr>
          <a:xfrm>
            <a:off x="119313" y="1696453"/>
            <a:ext cx="5463339" cy="518617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72430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641231" y="1952583"/>
            <a:ext cx="9848130" cy="286232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SISTEMA DE GERENCIAMENTO DE ESTOQUE DE HARDWARE</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37449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912766" y="759889"/>
            <a:ext cx="10366467" cy="5201424"/>
          </a:xfrm>
          <a:prstGeom prst="rect">
            <a:avLst/>
          </a:prstGeom>
          <a:noFill/>
        </p:spPr>
        <p:txBody>
          <a:bodyPr wrap="square" rtlCol="0">
            <a:spAutoFit/>
          </a:bodyPr>
          <a:lstStyle/>
          <a:p>
            <a:pPr algn="ctr"/>
            <a:r>
              <a:rPr lang="pt-BR" sz="3800" dirty="0">
                <a:latin typeface="Verdana" panose="020B0604030504040204" pitchFamily="34" charset="0"/>
                <a:ea typeface="Verdana" panose="020B0604030504040204" pitchFamily="34" charset="0"/>
              </a:rPr>
              <a:t>Tbit Manager – Estoque de Hardware</a:t>
            </a:r>
          </a:p>
          <a:p>
            <a:pPr algn="ctr"/>
            <a:endParaRPr lang="pt-BR" sz="3800" dirty="0">
              <a:latin typeface="Verdana" panose="020B0604030504040204" pitchFamily="34" charset="0"/>
              <a:ea typeface="Verdana" panose="020B0604030504040204" pitchFamily="34" charset="0"/>
            </a:endParaRPr>
          </a:p>
          <a:p>
            <a:pPr algn="ctr"/>
            <a:r>
              <a:rPr lang="pt-BR" sz="3200" dirty="0">
                <a:latin typeface="Verdana" panose="020B0604030504040204" pitchFamily="34" charset="0"/>
                <a:ea typeface="Verdana" panose="020B0604030504040204" pitchFamily="34" charset="0"/>
              </a:rPr>
              <a:t>O “Tbit Manager” é um sistema que gerencia o estoque de uma distribuidora de hardwares para empresas, lojas e etc. Nossa intenção é fazer essa ponte entre o Fornecedor e aquele que vende esses produtos, com grande custo-benefício. Ou seja, queremos ajudar e nos dispor a organizar os produtos da melhor forma possível.</a:t>
            </a:r>
          </a:p>
        </p:txBody>
      </p:sp>
    </p:spTree>
    <p:extLst>
      <p:ext uri="{BB962C8B-B14F-4D97-AF65-F5344CB8AC3E}">
        <p14:creationId xmlns:p14="http://schemas.microsoft.com/office/powerpoint/2010/main" val="116943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C5CF-E3C7-F701-DB28-E90FE42CF2F2}"/>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6F850F6B-34F6-535E-9771-687BDE37D3D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EF63CA42-ACF1-1676-1CED-61338D59FC4E}"/>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DDE966A8-B7D2-966E-B718-3A710BF1A1DB}"/>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F1C1ECF8-3025-9226-261F-523F0FC2A36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FB836086-2904-EA49-8B81-7D4C0EADFE04}"/>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0A9DAA64-FB2D-7C64-1CB8-0DA633E5C1A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3F8B1D4-971C-3EE5-D361-DD416B336123}"/>
              </a:ext>
            </a:extLst>
          </p:cNvPr>
          <p:cNvSpPr txBox="1"/>
          <p:nvPr/>
        </p:nvSpPr>
        <p:spPr>
          <a:xfrm>
            <a:off x="535358" y="31704"/>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3796FF"/>
                </a:solidFill>
                <a:latin typeface="Verdana" panose="020B0604030504040204" pitchFamily="34" charset="0"/>
                <a:ea typeface="Verdana" panose="020B0604030504040204" pitchFamily="34" charset="0"/>
              </a:rPr>
              <a:t>Imagem do MER</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78FD0270-BD22-2B75-D717-B6679B8DCDFD}"/>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6A905D6-D94C-4027-B63C-5290C3DDE3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489" y="827727"/>
            <a:ext cx="4588558" cy="5608858"/>
          </a:xfrm>
          <a:prstGeom prst="rect">
            <a:avLst/>
          </a:prstGeom>
        </p:spPr>
      </p:pic>
    </p:spTree>
    <p:extLst>
      <p:ext uri="{BB962C8B-B14F-4D97-AF65-F5344CB8AC3E}">
        <p14:creationId xmlns:p14="http://schemas.microsoft.com/office/powerpoint/2010/main" val="160192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B0BFF9FC-13A5-2497-E5D0-DB508CE1327B}"/>
              </a:ext>
            </a:extLst>
          </p:cNvPr>
          <p:cNvSpPr txBox="1"/>
          <p:nvPr/>
        </p:nvSpPr>
        <p:spPr>
          <a:xfrm>
            <a:off x="535358" y="111451"/>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00B050"/>
                </a:solidFill>
                <a:latin typeface="Verdana" panose="020B0604030504040204" pitchFamily="34" charset="0"/>
                <a:ea typeface="Verdana" panose="020B0604030504040204" pitchFamily="34" charset="0"/>
              </a:rPr>
              <a:t>Imagem do MRN</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B63305E4-9F39-45A3-86D9-B30CE2810779}"/>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F4F9E49-99A1-4667-A639-E8A7389FB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0695" y="945104"/>
            <a:ext cx="7338293" cy="5365713"/>
          </a:xfrm>
          <a:prstGeom prst="rect">
            <a:avLst/>
          </a:prstGeom>
        </p:spPr>
      </p:pic>
    </p:spTree>
    <p:extLst>
      <p:ext uri="{BB962C8B-B14F-4D97-AF65-F5344CB8AC3E}">
        <p14:creationId xmlns:p14="http://schemas.microsoft.com/office/powerpoint/2010/main" val="340332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EBD0968D-4A12-4985-B796-65D1468F053A}"/>
              </a:ext>
            </a:extLst>
          </p:cNvPr>
          <p:cNvPicPr>
            <a:picLocks noChangeAspect="1"/>
          </p:cNvPicPr>
          <p:nvPr/>
        </p:nvPicPr>
        <p:blipFill rotWithShape="1">
          <a:blip r:embed="rId8">
            <a:extLst>
              <a:ext uri="{28A0092B-C50C-407E-A947-70E740481C1C}">
                <a14:useLocalDpi xmlns:a14="http://schemas.microsoft.com/office/drawing/2010/main" val="0"/>
              </a:ext>
            </a:extLst>
          </a:blip>
          <a:srcRect r="1641" b="5385"/>
          <a:stretch/>
        </p:blipFill>
        <p:spPr>
          <a:xfrm>
            <a:off x="1708487" y="759889"/>
            <a:ext cx="8775025" cy="5290894"/>
          </a:xfrm>
          <a:prstGeom prst="rect">
            <a:avLst/>
          </a:prstGeom>
        </p:spPr>
      </p:pic>
    </p:spTree>
    <p:extLst>
      <p:ext uri="{BB962C8B-B14F-4D97-AF65-F5344CB8AC3E}">
        <p14:creationId xmlns:p14="http://schemas.microsoft.com/office/powerpoint/2010/main" val="142516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9" name="Imagem 8">
            <a:extLst>
              <a:ext uri="{FF2B5EF4-FFF2-40B4-BE49-F238E27FC236}">
                <a16:creationId xmlns:a16="http://schemas.microsoft.com/office/drawing/2014/main" id="{27CB1FD7-4F87-47CB-8497-E815B03DA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2785" y="841892"/>
            <a:ext cx="8966430" cy="5174216"/>
          </a:xfrm>
          <a:prstGeom prst="rect">
            <a:avLst/>
          </a:prstGeom>
        </p:spPr>
      </p:pic>
    </p:spTree>
    <p:extLst>
      <p:ext uri="{BB962C8B-B14F-4D97-AF65-F5344CB8AC3E}">
        <p14:creationId xmlns:p14="http://schemas.microsoft.com/office/powerpoint/2010/main" val="848278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80EBA633-F2F7-E9C5-1D79-CE43504632C6}"/>
              </a:ext>
            </a:extLst>
          </p:cNvPr>
          <p:cNvSpPr txBox="1"/>
          <p:nvPr/>
        </p:nvSpPr>
        <p:spPr>
          <a:xfrm>
            <a:off x="416289" y="2767280"/>
            <a:ext cx="11359421" cy="1323439"/>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APRESENTAÇÃO </a:t>
            </a:r>
          </a:p>
          <a:p>
            <a:pPr algn="ctr"/>
            <a:r>
              <a:rPr lang="pt-BR" sz="4000" b="1" dirty="0">
                <a:latin typeface="Verdana" panose="020B0604030504040204" pitchFamily="34" charset="0"/>
                <a:ea typeface="Verdana" panose="020B0604030504040204" pitchFamily="34" charset="0"/>
              </a:rPr>
              <a:t>DO SISTEMA EM VÍDEO</a:t>
            </a:r>
          </a:p>
        </p:txBody>
      </p:sp>
    </p:spTree>
    <p:extLst>
      <p:ext uri="{BB962C8B-B14F-4D97-AF65-F5344CB8AC3E}">
        <p14:creationId xmlns:p14="http://schemas.microsoft.com/office/powerpoint/2010/main" val="98465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C8510107-E3C6-DF5A-475A-F560311510F8}"/>
              </a:ext>
            </a:extLst>
          </p:cNvPr>
          <p:cNvSpPr txBox="1"/>
          <p:nvPr/>
        </p:nvSpPr>
        <p:spPr>
          <a:xfrm>
            <a:off x="535358" y="552771"/>
            <a:ext cx="11121284" cy="5386090"/>
          </a:xfrm>
          <a:prstGeom prst="rect">
            <a:avLst/>
          </a:prstGeom>
          <a:noFill/>
        </p:spPr>
        <p:txBody>
          <a:bodyPr wrap="square" rtlCol="0">
            <a:spAutoFit/>
          </a:bodyPr>
          <a:lstStyle/>
          <a:p>
            <a:pPr algn="ctr"/>
            <a:r>
              <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rPr>
              <a:t>CONCLUSÃO</a:t>
            </a:r>
          </a:p>
          <a:p>
            <a:pPr algn="ctr"/>
            <a:endPar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endParaRPr>
          </a:p>
          <a:p>
            <a:pPr algn="ctr"/>
            <a:r>
              <a:rPr lang="pt-BR" sz="3200" dirty="0">
                <a:ln w="0"/>
                <a:latin typeface="Verdana" panose="020B0604030504040204" pitchFamily="34" charset="0"/>
                <a:ea typeface="Verdana" panose="020B0604030504040204" pitchFamily="34" charset="0"/>
              </a:rPr>
              <a:t>Concluímos então que, a organização de um estoque é algo fundamental para o funcionamento de uma indústria, ou no nosso caso, uma distribuidora. Então, não há nada melhor que usarmos ferramentas para nos ajudarem nisso, de forma quase automatizada. Ou seja, nas indústria atuais, a programação é parte crucial para seu funcionamento!</a:t>
            </a:r>
            <a:r>
              <a:rPr lang="pt-BR" sz="3200" dirty="0">
                <a:ln>
                  <a:solidFill>
                    <a:sysClr val="windowText" lastClr="000000"/>
                  </a:solidFill>
                </a:ln>
                <a:latin typeface="Verdana" panose="020B0604030504040204" pitchFamily="34" charset="0"/>
                <a:ea typeface="Verdana" panose="020B0604030504040204" pitchFamily="34" charset="0"/>
              </a:rPr>
              <a:t> </a:t>
            </a:r>
            <a:endParaRPr lang="pt-BR" sz="3200" dirty="0">
              <a:ln w="0"/>
              <a:latin typeface="Verdana" panose="020B0604030504040204" pitchFamily="34" charset="0"/>
              <a:ea typeface="Verdana" panose="020B0604030504040204" pitchFamily="34" charset="0"/>
            </a:endParaRPr>
          </a:p>
        </p:txBody>
      </p:sp>
      <p:sp>
        <p:nvSpPr>
          <p:cNvPr id="5" name="CaixaDeTexto 4">
            <a:extLst>
              <a:ext uri="{FF2B5EF4-FFF2-40B4-BE49-F238E27FC236}">
                <a16:creationId xmlns:a16="http://schemas.microsoft.com/office/drawing/2014/main" id="{A595D99E-C7C1-25D6-9887-62B3D08EC22E}"/>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spTree>
    <p:extLst>
      <p:ext uri="{BB962C8B-B14F-4D97-AF65-F5344CB8AC3E}">
        <p14:creationId xmlns:p14="http://schemas.microsoft.com/office/powerpoint/2010/main" val="43655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sp>
        <p:nvSpPr>
          <p:cNvPr id="10" name="CaixaDeTexto 9">
            <a:extLst>
              <a:ext uri="{FF2B5EF4-FFF2-40B4-BE49-F238E27FC236}">
                <a16:creationId xmlns:a16="http://schemas.microsoft.com/office/drawing/2014/main" id="{6DABC419-57D1-DC08-DEDD-10F41CB6B7FD}"/>
              </a:ext>
            </a:extLst>
          </p:cNvPr>
          <p:cNvSpPr txBox="1"/>
          <p:nvPr/>
        </p:nvSpPr>
        <p:spPr>
          <a:xfrm>
            <a:off x="666044" y="1898768"/>
            <a:ext cx="10859911" cy="2800767"/>
          </a:xfrm>
          <a:prstGeom prst="rect">
            <a:avLst/>
          </a:prstGeom>
          <a:noFill/>
        </p:spPr>
        <p:txBody>
          <a:bodyPr wrap="square">
            <a:spAutoFit/>
          </a:bodyPr>
          <a:lstStyle/>
          <a:p>
            <a:pPr algn="ctr"/>
            <a:r>
              <a:rPr lang="pt-BR" sz="8800" dirty="0">
                <a:latin typeface="Arial Black" panose="020B0A04020102020204" pitchFamily="34" charset="0"/>
                <a:cs typeface="Arial" panose="020B0604020202020204" pitchFamily="34" charset="0"/>
              </a:rPr>
              <a:t>FIM.</a:t>
            </a:r>
          </a:p>
          <a:p>
            <a:pPr algn="ctr"/>
            <a:r>
              <a:rPr lang="pt-BR" sz="8800" dirty="0">
                <a:latin typeface="Arial Black" panose="020B0A04020102020204" pitchFamily="34" charset="0"/>
                <a:cs typeface="Arial" panose="020B0604020202020204" pitchFamily="34" charset="0"/>
              </a:rPr>
              <a:t>OBRIGADO.</a:t>
            </a:r>
          </a:p>
        </p:txBody>
      </p:sp>
    </p:spTree>
    <p:extLst>
      <p:ext uri="{BB962C8B-B14F-4D97-AF65-F5344CB8AC3E}">
        <p14:creationId xmlns:p14="http://schemas.microsoft.com/office/powerpoint/2010/main" val="185444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2196917" y="1805531"/>
            <a:ext cx="8745296" cy="3046988"/>
          </a:xfrm>
          <a:prstGeom prst="rect">
            <a:avLst/>
          </a:prstGeom>
          <a:noFill/>
        </p:spPr>
        <p:txBody>
          <a:bodyPr wrap="square" rtlCol="0">
            <a:spAutoFit/>
          </a:bodyPr>
          <a:lstStyle/>
          <a:p>
            <a:pPr algn="ctr"/>
            <a:r>
              <a:rPr lang="pt-BR" sz="4800" b="1" dirty="0">
                <a:ln>
                  <a:solidFill>
                    <a:schemeClr val="tx1"/>
                  </a:solidFill>
                </a:ln>
                <a:solidFill>
                  <a:schemeClr val="bg1"/>
                </a:solidFill>
                <a:latin typeface="Branding Black" panose="00000A00000000000000" pitchFamily="50" charset="0"/>
              </a:rPr>
              <a:t>KAIO MAZZA</a:t>
            </a:r>
          </a:p>
          <a:p>
            <a:pPr algn="ctr"/>
            <a:r>
              <a:rPr lang="pt-BR" sz="4800" b="1" dirty="0">
                <a:ln>
                  <a:solidFill>
                    <a:schemeClr val="tx1"/>
                  </a:solidFill>
                </a:ln>
                <a:solidFill>
                  <a:schemeClr val="bg1"/>
                </a:solidFill>
                <a:latin typeface="Branding Black" panose="00000A00000000000000" pitchFamily="50" charset="0"/>
              </a:rPr>
              <a:t>DANIEL BALERA	</a:t>
            </a:r>
          </a:p>
          <a:p>
            <a:pPr algn="ctr"/>
            <a:r>
              <a:rPr lang="pt-BR" sz="4800" b="1" dirty="0">
                <a:ln>
                  <a:solidFill>
                    <a:schemeClr val="tx1"/>
                  </a:solidFill>
                </a:ln>
                <a:solidFill>
                  <a:schemeClr val="bg1"/>
                </a:solidFill>
                <a:latin typeface="Branding Black" panose="00000A00000000000000" pitchFamily="50" charset="0"/>
              </a:rPr>
              <a:t>CAIO VINICIUS</a:t>
            </a:r>
          </a:p>
          <a:p>
            <a:pPr algn="ctr"/>
            <a:r>
              <a:rPr lang="pt-BR" sz="4800" b="1" dirty="0">
                <a:ln>
                  <a:solidFill>
                    <a:schemeClr val="tx1"/>
                  </a:solidFill>
                </a:ln>
                <a:solidFill>
                  <a:schemeClr val="bg1"/>
                </a:solidFill>
                <a:latin typeface="Branding Black" panose="00000A00000000000000" pitchFamily="50" charset="0"/>
              </a:rPr>
              <a:t>EBERTH RODRIGUES</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
        <p:nvSpPr>
          <p:cNvPr id="4" name="CaixaDeTexto 3">
            <a:extLst>
              <a:ext uri="{FF2B5EF4-FFF2-40B4-BE49-F238E27FC236}">
                <a16:creationId xmlns:a16="http://schemas.microsoft.com/office/drawing/2014/main" id="{22712184-296B-6B50-AE28-D44C66AB6108}"/>
              </a:ext>
            </a:extLst>
          </p:cNvPr>
          <p:cNvSpPr txBox="1"/>
          <p:nvPr/>
        </p:nvSpPr>
        <p:spPr>
          <a:xfrm>
            <a:off x="2984747" y="5274290"/>
            <a:ext cx="7296150" cy="938719"/>
          </a:xfrm>
          <a:prstGeom prst="rect">
            <a:avLst/>
          </a:prstGeom>
          <a:noFill/>
        </p:spPr>
        <p:txBody>
          <a:bodyPr wrap="square">
            <a:spAutoFit/>
          </a:bodyPr>
          <a:lstStyle/>
          <a:p>
            <a:pPr algn="ctr"/>
            <a:endParaRPr lang="pt-BR" sz="5500" b="1" dirty="0">
              <a:ln>
                <a:solidFill>
                  <a:schemeClr val="tx1"/>
                </a:solidFill>
              </a:ln>
              <a:solidFill>
                <a:schemeClr val="bg1"/>
              </a:solidFill>
              <a:latin typeface="Branding Black" panose="00000A00000000000000" pitchFamily="50" charset="0"/>
            </a:endParaRPr>
          </a:p>
        </p:txBody>
      </p:sp>
    </p:spTree>
    <p:extLst>
      <p:ext uri="{BB962C8B-B14F-4D97-AF65-F5344CB8AC3E}">
        <p14:creationId xmlns:p14="http://schemas.microsoft.com/office/powerpoint/2010/main" val="3584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345653"/>
            <a:ext cx="8793481"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REQUISITOS FUNCIONAIS</a:t>
            </a:r>
          </a:p>
        </p:txBody>
      </p:sp>
      <p:graphicFrame>
        <p:nvGraphicFramePr>
          <p:cNvPr id="5" name="Tabela 4">
            <a:extLst>
              <a:ext uri="{FF2B5EF4-FFF2-40B4-BE49-F238E27FC236}">
                <a16:creationId xmlns:a16="http://schemas.microsoft.com/office/drawing/2014/main" id="{F08A4F17-63A4-F53D-F68A-2024C8B02E97}"/>
              </a:ext>
            </a:extLst>
          </p:cNvPr>
          <p:cNvGraphicFramePr>
            <a:graphicFrameLocks noGrp="1"/>
          </p:cNvGraphicFramePr>
          <p:nvPr>
            <p:extLst>
              <p:ext uri="{D42A27DB-BD31-4B8C-83A1-F6EECF244321}">
                <p14:modId xmlns:p14="http://schemas.microsoft.com/office/powerpoint/2010/main" val="656314434"/>
              </p:ext>
            </p:extLst>
          </p:nvPr>
        </p:nvGraphicFramePr>
        <p:xfrm>
          <a:off x="421105" y="1359568"/>
          <a:ext cx="11255968" cy="4772493"/>
        </p:xfrm>
        <a:graphic>
          <a:graphicData uri="http://schemas.openxmlformats.org/drawingml/2006/table">
            <a:tbl>
              <a:tblPr>
                <a:tableStyleId>{5C22544A-7EE6-4342-B048-85BDC9FD1C3A}</a:tableStyleId>
              </a:tblPr>
              <a:tblGrid>
                <a:gridCol w="763939">
                  <a:extLst>
                    <a:ext uri="{9D8B030D-6E8A-4147-A177-3AD203B41FA5}">
                      <a16:colId xmlns:a16="http://schemas.microsoft.com/office/drawing/2014/main" val="1761238702"/>
                    </a:ext>
                  </a:extLst>
                </a:gridCol>
                <a:gridCol w="1127719">
                  <a:extLst>
                    <a:ext uri="{9D8B030D-6E8A-4147-A177-3AD203B41FA5}">
                      <a16:colId xmlns:a16="http://schemas.microsoft.com/office/drawing/2014/main" val="3359710941"/>
                    </a:ext>
                  </a:extLst>
                </a:gridCol>
                <a:gridCol w="1151971">
                  <a:extLst>
                    <a:ext uri="{9D8B030D-6E8A-4147-A177-3AD203B41FA5}">
                      <a16:colId xmlns:a16="http://schemas.microsoft.com/office/drawing/2014/main" val="1407383824"/>
                    </a:ext>
                  </a:extLst>
                </a:gridCol>
                <a:gridCol w="7412023">
                  <a:extLst>
                    <a:ext uri="{9D8B030D-6E8A-4147-A177-3AD203B41FA5}">
                      <a16:colId xmlns:a16="http://schemas.microsoft.com/office/drawing/2014/main" val="757422007"/>
                    </a:ext>
                  </a:extLst>
                </a:gridCol>
                <a:gridCol w="800316">
                  <a:extLst>
                    <a:ext uri="{9D8B030D-6E8A-4147-A177-3AD203B41FA5}">
                      <a16:colId xmlns:a16="http://schemas.microsoft.com/office/drawing/2014/main" val="3766307663"/>
                    </a:ext>
                  </a:extLst>
                </a:gridCol>
              </a:tblGrid>
              <a:tr h="530277">
                <a:tc>
                  <a:txBody>
                    <a:bodyPr/>
                    <a:lstStyle/>
                    <a:p>
                      <a:pPr algn="ctr" fontAlgn="ctr"/>
                      <a:r>
                        <a:rPr lang="pt-BR" sz="1200" u="none" strike="noStrike">
                          <a:effectLst/>
                        </a:rPr>
                        <a:t>Código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Classificação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Tipo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Descrição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Prioridade</a:t>
                      </a:r>
                      <a:endParaRPr lang="pt-BR" sz="1200" b="1" i="0" u="none" strike="noStrike">
                        <a:solidFill>
                          <a:srgbClr val="FFFFFF"/>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3539097881"/>
                  </a:ext>
                </a:extLst>
              </a:tr>
              <a:tr h="530277">
                <a:tc>
                  <a:txBody>
                    <a:bodyPr/>
                    <a:lstStyle/>
                    <a:p>
                      <a:pPr algn="ctr" fontAlgn="b"/>
                      <a:r>
                        <a:rPr lang="pt-BR" sz="1200" u="none" strike="noStrike">
                          <a:effectLst/>
                        </a:rPr>
                        <a:t>RF001</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Autenticação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permitir login com usuário e senha.</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3821683565"/>
                  </a:ext>
                </a:extLst>
              </a:tr>
              <a:tr h="530277">
                <a:tc>
                  <a:txBody>
                    <a:bodyPr/>
                    <a:lstStyle/>
                    <a:p>
                      <a:pPr algn="ctr" fontAlgn="b"/>
                      <a:r>
                        <a:rPr lang="pt-BR" sz="1200" u="none" strike="noStrike">
                          <a:effectLst/>
                        </a:rPr>
                        <a:t>RF002</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Controle de acesso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identificar o tipo de usuário (Funcionário ou Administrador).</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1178623409"/>
                  </a:ext>
                </a:extLst>
              </a:tr>
              <a:tr h="530277">
                <a:tc>
                  <a:txBody>
                    <a:bodyPr/>
                    <a:lstStyle/>
                    <a:p>
                      <a:pPr algn="ctr" fontAlgn="b"/>
                      <a:r>
                        <a:rPr lang="pt-BR" sz="1200" u="none" strike="noStrike">
                          <a:effectLst/>
                        </a:rPr>
                        <a:t>RF004</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Cadastro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administrador deve poder cadastrar novos usuários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301845556"/>
                  </a:ext>
                </a:extLst>
              </a:tr>
              <a:tr h="530277">
                <a:tc>
                  <a:txBody>
                    <a:bodyPr/>
                    <a:lstStyle/>
                    <a:p>
                      <a:pPr algn="ctr" fontAlgn="b"/>
                      <a:r>
                        <a:rPr lang="pt-BR" sz="1200" u="none" strike="noStrike">
                          <a:effectLst/>
                        </a:rPr>
                        <a:t>RF007</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Validação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validar se o login é único antes do cadastro.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Média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075528856"/>
                  </a:ext>
                </a:extLst>
              </a:tr>
              <a:tr h="530277">
                <a:tc>
                  <a:txBody>
                    <a:bodyPr/>
                    <a:lstStyle/>
                    <a:p>
                      <a:pPr algn="ctr" fontAlgn="b"/>
                      <a:r>
                        <a:rPr lang="pt-BR" sz="1200" u="none" strike="noStrike">
                          <a:effectLst/>
                        </a:rPr>
                        <a:t>RF010</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Visualização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Funcionários devem visualizar todos os produtos e seus dados.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1256345927"/>
                  </a:ext>
                </a:extLst>
              </a:tr>
              <a:tr h="530277">
                <a:tc>
                  <a:txBody>
                    <a:bodyPr/>
                    <a:lstStyle/>
                    <a:p>
                      <a:pPr algn="ctr" fontAlgn="b"/>
                      <a:r>
                        <a:rPr lang="pt-BR" sz="1200" u="none" strike="noStrike">
                          <a:effectLst/>
                        </a:rPr>
                        <a:t>RF011</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Categorias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dirty="0">
                          <a:effectLst/>
                        </a:rPr>
                        <a:t>O produto deve conter categoria, modelo, fornecedor e quantidade.</a:t>
                      </a:r>
                      <a:endParaRPr lang="pt-BR" sz="1200" b="0" i="0" u="none" strike="noStrike" dirty="0">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500624541"/>
                  </a:ext>
                </a:extLst>
              </a:tr>
              <a:tr h="530277">
                <a:tc>
                  <a:txBody>
                    <a:bodyPr/>
                    <a:lstStyle/>
                    <a:p>
                      <a:pPr algn="ctr" fontAlgn="b"/>
                      <a:r>
                        <a:rPr lang="pt-BR" sz="1200" u="none" strike="noStrike">
                          <a:effectLst/>
                        </a:rPr>
                        <a:t>RF013</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Entrada</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Funcionários devem registrar entrada de produtos (fornecedor → estoque).</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292176312"/>
                  </a:ext>
                </a:extLst>
              </a:tr>
              <a:tr h="530277">
                <a:tc>
                  <a:txBody>
                    <a:bodyPr/>
                    <a:lstStyle/>
                    <a:p>
                      <a:pPr algn="ctr" fontAlgn="b"/>
                      <a:r>
                        <a:rPr lang="pt-BR" sz="1200" u="none" strike="noStrike">
                          <a:effectLst/>
                        </a:rPr>
                        <a:t>RF018</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Histórico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As movimentações de saída devem ficar registradas nas vendas.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dirty="0">
                          <a:effectLst/>
                        </a:rPr>
                        <a:t>Média</a:t>
                      </a:r>
                      <a:endParaRPr lang="pt-BR" sz="1200" b="0" i="0" u="none" strike="noStrike" dirty="0">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4044622859"/>
                  </a:ext>
                </a:extLst>
              </a:tr>
            </a:tbl>
          </a:graphicData>
        </a:graphic>
      </p:graphicFrame>
    </p:spTree>
    <p:extLst>
      <p:ext uri="{BB962C8B-B14F-4D97-AF65-F5344CB8AC3E}">
        <p14:creationId xmlns:p14="http://schemas.microsoft.com/office/powerpoint/2010/main" val="363758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187683"/>
            <a:ext cx="8793481" cy="1323439"/>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REQUISITOS NÃO FUNCIONAIS</a:t>
            </a:r>
          </a:p>
        </p:txBody>
      </p:sp>
      <p:graphicFrame>
        <p:nvGraphicFramePr>
          <p:cNvPr id="5" name="Tabela 4">
            <a:extLst>
              <a:ext uri="{FF2B5EF4-FFF2-40B4-BE49-F238E27FC236}">
                <a16:creationId xmlns:a16="http://schemas.microsoft.com/office/drawing/2014/main" id="{D025AE69-028D-24E1-9A9C-79FF460576BA}"/>
              </a:ext>
            </a:extLst>
          </p:cNvPr>
          <p:cNvGraphicFramePr>
            <a:graphicFrameLocks noGrp="1"/>
          </p:cNvGraphicFramePr>
          <p:nvPr>
            <p:extLst>
              <p:ext uri="{D42A27DB-BD31-4B8C-83A1-F6EECF244321}">
                <p14:modId xmlns:p14="http://schemas.microsoft.com/office/powerpoint/2010/main" val="2257185785"/>
              </p:ext>
            </p:extLst>
          </p:nvPr>
        </p:nvGraphicFramePr>
        <p:xfrm>
          <a:off x="505326" y="1511121"/>
          <a:ext cx="11238423" cy="4413015"/>
        </p:xfrm>
        <a:graphic>
          <a:graphicData uri="http://schemas.openxmlformats.org/drawingml/2006/table">
            <a:tbl>
              <a:tblPr>
                <a:tableStyleId>{5C22544A-7EE6-4342-B048-85BDC9FD1C3A}</a:tableStyleId>
              </a:tblPr>
              <a:tblGrid>
                <a:gridCol w="707386">
                  <a:extLst>
                    <a:ext uri="{9D8B030D-6E8A-4147-A177-3AD203B41FA5}">
                      <a16:colId xmlns:a16="http://schemas.microsoft.com/office/drawing/2014/main" val="3969275079"/>
                    </a:ext>
                  </a:extLst>
                </a:gridCol>
                <a:gridCol w="1289939">
                  <a:extLst>
                    <a:ext uri="{9D8B030D-6E8A-4147-A177-3AD203B41FA5}">
                      <a16:colId xmlns:a16="http://schemas.microsoft.com/office/drawing/2014/main" val="3163299828"/>
                    </a:ext>
                  </a:extLst>
                </a:gridCol>
                <a:gridCol w="1113094">
                  <a:extLst>
                    <a:ext uri="{9D8B030D-6E8A-4147-A177-3AD203B41FA5}">
                      <a16:colId xmlns:a16="http://schemas.microsoft.com/office/drawing/2014/main" val="2540634"/>
                    </a:ext>
                  </a:extLst>
                </a:gridCol>
                <a:gridCol w="7198693">
                  <a:extLst>
                    <a:ext uri="{9D8B030D-6E8A-4147-A177-3AD203B41FA5}">
                      <a16:colId xmlns:a16="http://schemas.microsoft.com/office/drawing/2014/main" val="38633612"/>
                    </a:ext>
                  </a:extLst>
                </a:gridCol>
                <a:gridCol w="929311">
                  <a:extLst>
                    <a:ext uri="{9D8B030D-6E8A-4147-A177-3AD203B41FA5}">
                      <a16:colId xmlns:a16="http://schemas.microsoft.com/office/drawing/2014/main" val="1765591494"/>
                    </a:ext>
                  </a:extLst>
                </a:gridCol>
              </a:tblGrid>
              <a:tr h="490335">
                <a:tc>
                  <a:txBody>
                    <a:bodyPr/>
                    <a:lstStyle/>
                    <a:p>
                      <a:pPr algn="l" fontAlgn="ctr"/>
                      <a:r>
                        <a:rPr lang="pt-BR" sz="1200" u="none" strike="noStrike">
                          <a:effectLst/>
                        </a:rPr>
                        <a:t>Código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Classificação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Tipo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Descrição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Prioridade</a:t>
                      </a:r>
                      <a:endParaRPr lang="pt-BR" sz="12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78927528"/>
                  </a:ext>
                </a:extLst>
              </a:tr>
              <a:tr h="490335">
                <a:tc>
                  <a:txBody>
                    <a:bodyPr/>
                    <a:lstStyle/>
                    <a:p>
                      <a:pPr algn="l" fontAlgn="b"/>
                      <a:r>
                        <a:rPr lang="pt-BR" sz="1200" u="none" strike="noStrike">
                          <a:effectLst/>
                        </a:rPr>
                        <a:t>RNF001</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Plataforma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ser um aplicativo desktop desenvolvido em Python com Tkinter.</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7205298"/>
                  </a:ext>
                </a:extLst>
              </a:tr>
              <a:tr h="490335">
                <a:tc>
                  <a:txBody>
                    <a:bodyPr/>
                    <a:lstStyle/>
                    <a:p>
                      <a:pPr algn="l" fontAlgn="b"/>
                      <a:r>
                        <a:rPr lang="pt-BR" sz="1200" u="none" strike="noStrike">
                          <a:effectLst/>
                        </a:rPr>
                        <a:t>RNF002</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Segurança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A autenticação será local, com senhas armazenadas com segurança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586229560"/>
                  </a:ext>
                </a:extLst>
              </a:tr>
              <a:tr h="490335">
                <a:tc>
                  <a:txBody>
                    <a:bodyPr/>
                    <a:lstStyle/>
                    <a:p>
                      <a:pPr algn="l" fontAlgn="b"/>
                      <a:r>
                        <a:rPr lang="pt-BR" sz="1200" u="none" strike="noStrike">
                          <a:effectLst/>
                        </a:rPr>
                        <a:t>RNF003</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Portabilidade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funcionar no Windows. Compatibilidade futura com Linux é 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366126204"/>
                  </a:ext>
                </a:extLst>
              </a:tr>
              <a:tr h="490335">
                <a:tc>
                  <a:txBody>
                    <a:bodyPr/>
                    <a:lstStyle/>
                    <a:p>
                      <a:pPr algn="l" fontAlgn="b"/>
                      <a:r>
                        <a:rPr lang="pt-BR" sz="1200" u="none" strike="noStrike">
                          <a:effectLst/>
                        </a:rPr>
                        <a:t>RNF004</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Desempenho</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Tempo de resposta para operações comuns (login, movimentação, cadastro) deve ser inferior a 2 segundos.</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71245752"/>
                  </a:ext>
                </a:extLst>
              </a:tr>
              <a:tr h="490335">
                <a:tc>
                  <a:txBody>
                    <a:bodyPr/>
                    <a:lstStyle/>
                    <a:p>
                      <a:pPr algn="l" fontAlgn="b"/>
                      <a:r>
                        <a:rPr lang="pt-BR" sz="1200" u="none" strike="noStrike">
                          <a:effectLst/>
                        </a:rPr>
                        <a:t>RNF005</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dirty="0">
                          <a:effectLst/>
                        </a:rPr>
                        <a:t>Integridade</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dirty="0">
                          <a:effectLst/>
                        </a:rPr>
                        <a:t>O banco de dados local (</a:t>
                      </a:r>
                      <a:r>
                        <a:rPr lang="pt-BR" sz="1200" u="none" strike="noStrike" dirty="0" err="1">
                          <a:effectLst/>
                        </a:rPr>
                        <a:t>ex</a:t>
                      </a:r>
                      <a:r>
                        <a:rPr lang="pt-BR" sz="1200" u="none" strike="noStrike" dirty="0">
                          <a:effectLst/>
                        </a:rPr>
                        <a:t>: </a:t>
                      </a:r>
                      <a:r>
                        <a:rPr lang="pt-BR" sz="1200" u="none" strike="noStrike" dirty="0" err="1">
                          <a:effectLst/>
                        </a:rPr>
                        <a:t>SQLite</a:t>
                      </a:r>
                      <a:r>
                        <a:rPr lang="pt-BR" sz="1200" u="none" strike="noStrike" dirty="0">
                          <a:effectLst/>
                        </a:rPr>
                        <a:t>) deve garantir transações seguras e consistência de estoque.</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52293257"/>
                  </a:ext>
                </a:extLst>
              </a:tr>
              <a:tr h="490335">
                <a:tc>
                  <a:txBody>
                    <a:bodyPr/>
                    <a:lstStyle/>
                    <a:p>
                      <a:pPr algn="l" fontAlgn="b"/>
                      <a:r>
                        <a:rPr lang="pt-BR" sz="1200" u="none" strike="noStrike">
                          <a:effectLst/>
                        </a:rPr>
                        <a:t>RNF006</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Disponibilidade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dirty="0">
                          <a:effectLst/>
                        </a:rPr>
                        <a:t>O sistema deve funcionar offline, sem necessidade de conexão com a internet.</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75936665"/>
                  </a:ext>
                </a:extLst>
              </a:tr>
              <a:tr h="490335">
                <a:tc>
                  <a:txBody>
                    <a:bodyPr/>
                    <a:lstStyle/>
                    <a:p>
                      <a:pPr algn="l" fontAlgn="b"/>
                      <a:r>
                        <a:rPr lang="pt-BR" sz="1200" u="none" strike="noStrike">
                          <a:effectLst/>
                        </a:rPr>
                        <a:t>RNF007</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Usabilidade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ser leve e funcionar bem em máquinas com 2GB de RAM e processadores dual-core.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Média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46078678"/>
                  </a:ext>
                </a:extLst>
              </a:tr>
              <a:tr h="490335">
                <a:tc>
                  <a:txBody>
                    <a:bodyPr/>
                    <a:lstStyle/>
                    <a:p>
                      <a:pPr algn="l" fontAlgn="b"/>
                      <a:r>
                        <a:rPr lang="pt-BR" sz="1200" u="none" strike="noStrike">
                          <a:effectLst/>
                        </a:rPr>
                        <a:t>RNF008</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Evolutividade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estar preparado para adição futura de filtros por data, exportação de relatórios e logs de ações.</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dirty="0">
                          <a:effectLst/>
                        </a:rPr>
                        <a:t>Média</a:t>
                      </a:r>
                      <a:endParaRPr lang="pt-BR" sz="1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87331471"/>
                  </a:ext>
                </a:extLst>
              </a:tr>
            </a:tbl>
          </a:graphicData>
        </a:graphic>
      </p:graphicFrame>
    </p:spTree>
    <p:extLst>
      <p:ext uri="{BB962C8B-B14F-4D97-AF65-F5344CB8AC3E}">
        <p14:creationId xmlns:p14="http://schemas.microsoft.com/office/powerpoint/2010/main" val="40695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345653"/>
            <a:ext cx="8793481"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REGRAS DE NEGÓCIO</a:t>
            </a:r>
          </a:p>
        </p:txBody>
      </p:sp>
      <p:graphicFrame>
        <p:nvGraphicFramePr>
          <p:cNvPr id="5" name="Tabela 4">
            <a:extLst>
              <a:ext uri="{FF2B5EF4-FFF2-40B4-BE49-F238E27FC236}">
                <a16:creationId xmlns:a16="http://schemas.microsoft.com/office/drawing/2014/main" id="{F13CF3F1-3390-D355-B5A5-C510FDA2FE9B}"/>
              </a:ext>
            </a:extLst>
          </p:cNvPr>
          <p:cNvGraphicFramePr>
            <a:graphicFrameLocks noGrp="1"/>
          </p:cNvGraphicFramePr>
          <p:nvPr>
            <p:extLst>
              <p:ext uri="{D42A27DB-BD31-4B8C-83A1-F6EECF244321}">
                <p14:modId xmlns:p14="http://schemas.microsoft.com/office/powerpoint/2010/main" val="3269465060"/>
              </p:ext>
            </p:extLst>
          </p:nvPr>
        </p:nvGraphicFramePr>
        <p:xfrm>
          <a:off x="1901523" y="1200035"/>
          <a:ext cx="8388951" cy="4932030"/>
        </p:xfrm>
        <a:graphic>
          <a:graphicData uri="http://schemas.openxmlformats.org/drawingml/2006/table">
            <a:tbl>
              <a:tblPr>
                <a:tableStyleId>{5C22544A-7EE6-4342-B048-85BDC9FD1C3A}</a:tableStyleId>
              </a:tblPr>
              <a:tblGrid>
                <a:gridCol w="1938417">
                  <a:extLst>
                    <a:ext uri="{9D8B030D-6E8A-4147-A177-3AD203B41FA5}">
                      <a16:colId xmlns:a16="http://schemas.microsoft.com/office/drawing/2014/main" val="371570986"/>
                    </a:ext>
                  </a:extLst>
                </a:gridCol>
                <a:gridCol w="6450534">
                  <a:extLst>
                    <a:ext uri="{9D8B030D-6E8A-4147-A177-3AD203B41FA5}">
                      <a16:colId xmlns:a16="http://schemas.microsoft.com/office/drawing/2014/main" val="425338879"/>
                    </a:ext>
                  </a:extLst>
                </a:gridCol>
              </a:tblGrid>
              <a:tr h="356790">
                <a:tc>
                  <a:txBody>
                    <a:bodyPr/>
                    <a:lstStyle/>
                    <a:p>
                      <a:pPr algn="ctr" fontAlgn="ctr"/>
                      <a:r>
                        <a:rPr lang="pt-BR" sz="1400" u="none" strike="noStrike">
                          <a:effectLst/>
                        </a:rPr>
                        <a:t>Regra de negócio </a:t>
                      </a:r>
                      <a:endParaRPr lang="pt-BR" sz="1400" b="1" i="0" u="none" strike="noStrike">
                        <a:solidFill>
                          <a:srgbClr val="FFFFFF"/>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Descrição </a:t>
                      </a:r>
                      <a:endParaRPr lang="pt-BR" sz="14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856448402"/>
                  </a:ext>
                </a:extLst>
              </a:tr>
              <a:tr h="723095">
                <a:tc>
                  <a:txBody>
                    <a:bodyPr/>
                    <a:lstStyle/>
                    <a:p>
                      <a:pPr algn="ctr" fontAlgn="ctr"/>
                      <a:r>
                        <a:rPr lang="pt-BR" sz="1400" u="none" strike="noStrike">
                          <a:effectLst/>
                        </a:rPr>
                        <a:t>RN001</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Todo usuário deve estar autenticado para acessar o sistema.</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26572842"/>
                  </a:ext>
                </a:extLst>
              </a:tr>
              <a:tr h="723095">
                <a:tc>
                  <a:txBody>
                    <a:bodyPr/>
                    <a:lstStyle/>
                    <a:p>
                      <a:pPr algn="ctr" fontAlgn="ctr"/>
                      <a:r>
                        <a:rPr lang="pt-BR" sz="1400" u="none" strike="noStrike" dirty="0">
                          <a:effectLst/>
                        </a:rPr>
                        <a:t>RN007</a:t>
                      </a:r>
                      <a:endParaRPr lang="pt-BR"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O sistema permite gerar relatórios básicos de vendas e movimentação de estoque.</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91198302"/>
                  </a:ext>
                </a:extLst>
              </a:tr>
              <a:tr h="723095">
                <a:tc>
                  <a:txBody>
                    <a:bodyPr/>
                    <a:lstStyle/>
                    <a:p>
                      <a:pPr algn="ctr" fontAlgn="ctr"/>
                      <a:r>
                        <a:rPr lang="pt-BR" sz="1400" u="none" strike="noStrike">
                          <a:effectLst/>
                        </a:rPr>
                        <a:t>RN008</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dirty="0">
                          <a:effectLst/>
                        </a:rPr>
                        <a:t>Somente o  administrador poderá gerenciar os fornecedores e funcionários(cadastrar, editar, excluir e </a:t>
                      </a:r>
                      <a:r>
                        <a:rPr lang="pt-BR" sz="1400" u="none" strike="noStrike" dirty="0" err="1">
                          <a:effectLst/>
                        </a:rPr>
                        <a:t>etc</a:t>
                      </a:r>
                      <a:r>
                        <a:rPr lang="pt-BR" sz="1400" u="none" strike="noStrike" dirty="0">
                          <a:effectLst/>
                        </a:rPr>
                        <a:t>).</a:t>
                      </a:r>
                      <a:endParaRPr lang="pt-BR"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20347453"/>
                  </a:ext>
                </a:extLst>
              </a:tr>
              <a:tr h="959765">
                <a:tc>
                  <a:txBody>
                    <a:bodyPr/>
                    <a:lstStyle/>
                    <a:p>
                      <a:pPr algn="ctr" fontAlgn="ctr"/>
                      <a:r>
                        <a:rPr lang="pt-BR" sz="1400" u="none" strike="noStrike">
                          <a:effectLst/>
                        </a:rPr>
                        <a:t>RN014</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As movimentações funcionaeão da seguinte maneira, Entrada: Produto vindo do fornecedor  = aumenta o estoque,</a:t>
                      </a:r>
                      <a:br>
                        <a:rPr lang="pt-BR" sz="1400" u="none" strike="noStrike">
                          <a:effectLst/>
                        </a:rPr>
                      </a:br>
                      <a:r>
                        <a:rPr lang="pt-BR" sz="1400" u="none" strike="noStrike">
                          <a:effectLst/>
                        </a:rPr>
                        <a:t>Saída: Produto indo para cliente = reduz o estoque</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716677567"/>
                  </a:ext>
                </a:extLst>
              </a:tr>
              <a:tr h="723095">
                <a:tc>
                  <a:txBody>
                    <a:bodyPr/>
                    <a:lstStyle/>
                    <a:p>
                      <a:pPr algn="ctr" fontAlgn="ctr"/>
                      <a:r>
                        <a:rPr lang="pt-BR" sz="1400" u="none" strike="noStrike">
                          <a:effectLst/>
                        </a:rPr>
                        <a:t>RN019</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Não há subdivisão por setor ou departamentos no momento.</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59617679"/>
                  </a:ext>
                </a:extLst>
              </a:tr>
              <a:tr h="723095">
                <a:tc>
                  <a:txBody>
                    <a:bodyPr/>
                    <a:lstStyle/>
                    <a:p>
                      <a:pPr algn="ctr" fontAlgn="ctr"/>
                      <a:r>
                        <a:rPr lang="pt-BR" sz="1400" u="none" strike="noStrike">
                          <a:effectLst/>
                        </a:rPr>
                        <a:t>RN020</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dirty="0">
                          <a:effectLst/>
                        </a:rPr>
                        <a:t>Todo usuário deve estar associado a uma função: Funcionário ou Administrador.</a:t>
                      </a:r>
                      <a:endParaRPr lang="pt-BR"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109148660"/>
                  </a:ext>
                </a:extLst>
              </a:tr>
            </a:tbl>
          </a:graphicData>
        </a:graphic>
      </p:graphicFrame>
    </p:spTree>
    <p:extLst>
      <p:ext uri="{BB962C8B-B14F-4D97-AF65-F5344CB8AC3E}">
        <p14:creationId xmlns:p14="http://schemas.microsoft.com/office/powerpoint/2010/main" val="159632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345653"/>
            <a:ext cx="8793481"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CASO DE USO</a:t>
            </a:r>
          </a:p>
        </p:txBody>
      </p:sp>
      <p:graphicFrame>
        <p:nvGraphicFramePr>
          <p:cNvPr id="5" name="Tabela 4">
            <a:extLst>
              <a:ext uri="{FF2B5EF4-FFF2-40B4-BE49-F238E27FC236}">
                <a16:creationId xmlns:a16="http://schemas.microsoft.com/office/drawing/2014/main" id="{713729EB-A01C-4912-ABA0-51FAF7814B99}"/>
              </a:ext>
            </a:extLst>
          </p:cNvPr>
          <p:cNvGraphicFramePr>
            <a:graphicFrameLocks noGrp="1"/>
          </p:cNvGraphicFramePr>
          <p:nvPr>
            <p:extLst>
              <p:ext uri="{D42A27DB-BD31-4B8C-83A1-F6EECF244321}">
                <p14:modId xmlns:p14="http://schemas.microsoft.com/office/powerpoint/2010/main" val="1875119665"/>
              </p:ext>
            </p:extLst>
          </p:nvPr>
        </p:nvGraphicFramePr>
        <p:xfrm>
          <a:off x="1191125" y="1100723"/>
          <a:ext cx="10112984" cy="5017099"/>
        </p:xfrm>
        <a:graphic>
          <a:graphicData uri="http://schemas.openxmlformats.org/drawingml/2006/table">
            <a:tbl>
              <a:tblPr>
                <a:tableStyleId>{5C22544A-7EE6-4342-B048-85BDC9FD1C3A}</a:tableStyleId>
              </a:tblPr>
              <a:tblGrid>
                <a:gridCol w="2680682">
                  <a:extLst>
                    <a:ext uri="{9D8B030D-6E8A-4147-A177-3AD203B41FA5}">
                      <a16:colId xmlns:a16="http://schemas.microsoft.com/office/drawing/2014/main" val="3148650612"/>
                    </a:ext>
                  </a:extLst>
                </a:gridCol>
                <a:gridCol w="2175307">
                  <a:extLst>
                    <a:ext uri="{9D8B030D-6E8A-4147-A177-3AD203B41FA5}">
                      <a16:colId xmlns:a16="http://schemas.microsoft.com/office/drawing/2014/main" val="24386478"/>
                    </a:ext>
                  </a:extLst>
                </a:gridCol>
                <a:gridCol w="5256995">
                  <a:extLst>
                    <a:ext uri="{9D8B030D-6E8A-4147-A177-3AD203B41FA5}">
                      <a16:colId xmlns:a16="http://schemas.microsoft.com/office/drawing/2014/main" val="3020337466"/>
                    </a:ext>
                  </a:extLst>
                </a:gridCol>
              </a:tblGrid>
              <a:tr h="440262">
                <a:tc>
                  <a:txBody>
                    <a:bodyPr/>
                    <a:lstStyle/>
                    <a:p>
                      <a:pPr algn="ctr" fontAlgn="ctr"/>
                      <a:r>
                        <a:rPr lang="es-419" sz="1400" u="none" strike="noStrike" dirty="0">
                          <a:effectLst/>
                        </a:rPr>
                        <a:t>Tela / Módulo</a:t>
                      </a:r>
                      <a:endParaRPr lang="es-419"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419" sz="1400" u="none" strike="noStrike">
                          <a:effectLst/>
                        </a:rPr>
                        <a:t>Atores</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419" sz="1400" u="none" strike="noStrike">
                          <a:effectLst/>
                        </a:rPr>
                        <a:t>Funções / Ações</a:t>
                      </a:r>
                      <a:endParaRPr lang="es-419"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43857575"/>
                  </a:ext>
                </a:extLst>
              </a:tr>
              <a:tr h="660392">
                <a:tc>
                  <a:txBody>
                    <a:bodyPr/>
                    <a:lstStyle/>
                    <a:p>
                      <a:pPr algn="l" fontAlgn="ctr"/>
                      <a:r>
                        <a:rPr lang="es-419" sz="1400" u="none" strike="noStrike" dirty="0" err="1">
                          <a:effectLst/>
                        </a:rPr>
                        <a:t>Login</a:t>
                      </a:r>
                      <a:endParaRPr lang="es-419"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a:effectLst/>
                        </a:rPr>
                        <a:t>Usuário Simples, ADM</a:t>
                      </a:r>
                      <a:endParaRPr lang="es-419"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a:effectLst/>
                        </a:rPr>
                        <a:t>Fazer login, processar/verificar login, entrar no menu correspondente</a:t>
                      </a:r>
                      <a:endParaRPr lang="pt-BR"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7293579"/>
                  </a:ext>
                </a:extLst>
              </a:tr>
              <a:tr h="660392">
                <a:tc>
                  <a:txBody>
                    <a:bodyPr/>
                    <a:lstStyle/>
                    <a:p>
                      <a:pPr algn="l" fontAlgn="ctr"/>
                      <a:r>
                        <a:rPr lang="es-419" sz="1400" u="none" strike="noStrike" dirty="0" err="1">
                          <a:effectLst/>
                        </a:rPr>
                        <a:t>Menu</a:t>
                      </a:r>
                      <a:r>
                        <a:rPr lang="es-419" sz="1400" u="none" strike="noStrike" dirty="0">
                          <a:effectLst/>
                        </a:rPr>
                        <a:t> (</a:t>
                      </a:r>
                      <a:r>
                        <a:rPr lang="es-419" sz="1400" u="none" strike="noStrike" dirty="0" err="1">
                          <a:effectLst/>
                        </a:rPr>
                        <a:t>Usuário</a:t>
                      </a:r>
                      <a:r>
                        <a:rPr lang="es-419" sz="1400" u="none" strike="noStrike" dirty="0">
                          <a:effectLst/>
                        </a:rPr>
                        <a:t> Simples)</a:t>
                      </a:r>
                      <a:endParaRPr lang="es-419"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dirty="0" err="1">
                          <a:effectLst/>
                        </a:rPr>
                        <a:t>Usuário</a:t>
                      </a:r>
                      <a:r>
                        <a:rPr lang="es-419" sz="1400" u="none" strike="noStrike" dirty="0">
                          <a:effectLst/>
                        </a:rPr>
                        <a:t> Simples</a:t>
                      </a:r>
                      <a:endParaRPr lang="es-419"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a:effectLst/>
                        </a:rPr>
                        <a:t>Acessar telas: Pedido, Reabastecimento, Estoque</a:t>
                      </a:r>
                      <a:endParaRPr lang="pt-BR"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89303537"/>
                  </a:ext>
                </a:extLst>
              </a:tr>
              <a:tr h="880523">
                <a:tc>
                  <a:txBody>
                    <a:bodyPr/>
                    <a:lstStyle/>
                    <a:p>
                      <a:pPr algn="l" fontAlgn="ctr"/>
                      <a:r>
                        <a:rPr lang="es-419" sz="1400" u="none" strike="noStrike">
                          <a:effectLst/>
                        </a:rPr>
                        <a:t>Menu (Administrador)</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dirty="0" err="1">
                          <a:effectLst/>
                        </a:rPr>
                        <a:t>Usuário</a:t>
                      </a:r>
                      <a:r>
                        <a:rPr lang="es-419" sz="1400" u="none" strike="noStrike" dirty="0">
                          <a:effectLst/>
                        </a:rPr>
                        <a:t> ADM</a:t>
                      </a:r>
                      <a:endParaRPr lang="es-419"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dirty="0">
                          <a:effectLst/>
                        </a:rPr>
                        <a:t>Acessar telas: Funcionário, Fornecedor, Produtos, Cliente, Estoque, Pedido, Reabastecimento, Dashboard</a:t>
                      </a:r>
                      <a:endParaRPr lang="pt-BR"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01914124"/>
                  </a:ext>
                </a:extLst>
              </a:tr>
              <a:tr h="660392">
                <a:tc>
                  <a:txBody>
                    <a:bodyPr/>
                    <a:lstStyle/>
                    <a:p>
                      <a:pPr algn="l" fontAlgn="ctr"/>
                      <a:r>
                        <a:rPr lang="es-419" sz="1400" u="none" strike="noStrike">
                          <a:effectLst/>
                        </a:rPr>
                        <a:t>Estoque</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a:effectLst/>
                        </a:rPr>
                        <a:t>Usuário Simples, ADM</a:t>
                      </a:r>
                      <a:endParaRPr lang="es-419"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dirty="0">
                          <a:effectLst/>
                        </a:rPr>
                        <a:t>Visualizar produtos, pesquisar por nome</a:t>
                      </a:r>
                      <a:endParaRPr lang="pt-BR"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11781368"/>
                  </a:ext>
                </a:extLst>
              </a:tr>
              <a:tr h="614484">
                <a:tc>
                  <a:txBody>
                    <a:bodyPr/>
                    <a:lstStyle/>
                    <a:p>
                      <a:pPr algn="l" fontAlgn="ctr"/>
                      <a:r>
                        <a:rPr lang="es-419" sz="1400" u="none" strike="noStrike">
                          <a:effectLst/>
                        </a:rPr>
                        <a:t>Fornecedor</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a:effectLst/>
                        </a:rPr>
                        <a:t>Usuário ADM</a:t>
                      </a:r>
                      <a:endParaRPr lang="es-419"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dirty="0">
                          <a:effectLst/>
                        </a:rPr>
                        <a:t>Cadastrar, alterar, excluir, pesquisar e visualizar dados de fornecedores</a:t>
                      </a:r>
                      <a:endParaRPr lang="pt-BR"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97493134"/>
                  </a:ext>
                </a:extLst>
              </a:tr>
              <a:tr h="440262">
                <a:tc>
                  <a:txBody>
                    <a:bodyPr/>
                    <a:lstStyle/>
                    <a:p>
                      <a:pPr algn="l" fontAlgn="ctr"/>
                      <a:r>
                        <a:rPr lang="es-419" sz="1400" u="none" strike="noStrike">
                          <a:effectLst/>
                        </a:rPr>
                        <a:t>Cliente</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a:effectLst/>
                        </a:rPr>
                        <a:t>Usuário ADM</a:t>
                      </a:r>
                      <a:endParaRPr lang="es-419"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dirty="0">
                          <a:effectLst/>
                        </a:rPr>
                        <a:t>Cadastrar, alterar, deletar, pesquisar e visualizar dados de clientes</a:t>
                      </a:r>
                      <a:endParaRPr lang="pt-BR"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7839583"/>
                  </a:ext>
                </a:extLst>
              </a:tr>
              <a:tr h="660392">
                <a:tc>
                  <a:txBody>
                    <a:bodyPr/>
                    <a:lstStyle/>
                    <a:p>
                      <a:pPr algn="l" fontAlgn="ctr"/>
                      <a:r>
                        <a:rPr lang="es-419" sz="1400" u="none" strike="noStrike">
                          <a:effectLst/>
                        </a:rPr>
                        <a:t>Pedido</a:t>
                      </a:r>
                      <a:endParaRPr lang="es-419"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s-419" sz="1400" u="none" strike="noStrike">
                          <a:effectLst/>
                        </a:rPr>
                        <a:t>Usuário Simples, ADM</a:t>
                      </a:r>
                      <a:endParaRPr lang="es-419"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t-BR" sz="1400" u="none" strike="noStrike" dirty="0">
                          <a:effectLst/>
                        </a:rPr>
                        <a:t>Cadastrar pedido, pesquisar produto/cliente, visualizar estoque</a:t>
                      </a:r>
                      <a:endParaRPr lang="pt-BR"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30944843"/>
                  </a:ext>
                </a:extLst>
              </a:tr>
            </a:tbl>
          </a:graphicData>
        </a:graphic>
      </p:graphicFrame>
    </p:spTree>
    <p:extLst>
      <p:ext uri="{BB962C8B-B14F-4D97-AF65-F5344CB8AC3E}">
        <p14:creationId xmlns:p14="http://schemas.microsoft.com/office/powerpoint/2010/main" val="275301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846312" y="187683"/>
            <a:ext cx="4688329" cy="6063198"/>
          </a:xfrm>
          <a:prstGeom prst="rect">
            <a:avLst/>
          </a:prstGeom>
          <a:noFill/>
        </p:spPr>
        <p:txBody>
          <a:bodyPr wrap="square" rtlCol="0">
            <a:spAutoFit/>
          </a:bodyPr>
          <a:lstStyle/>
          <a:p>
            <a:pPr algn="ctr"/>
            <a:r>
              <a:rPr lang="pt-BR" sz="5000" b="1" dirty="0">
                <a:latin typeface="Verdana" panose="020B0604030504040204" pitchFamily="34" charset="0"/>
                <a:ea typeface="Verdana" panose="020B0604030504040204" pitchFamily="34" charset="0"/>
              </a:rPr>
              <a:t>DIAGRAMA DE CLASSES</a:t>
            </a:r>
          </a:p>
          <a:p>
            <a:pPr algn="ctr"/>
            <a:endParaRPr lang="pt-BR" sz="5000" b="1" dirty="0">
              <a:latin typeface="Verdana" panose="020B0604030504040204" pitchFamily="34" charset="0"/>
              <a:ea typeface="Verdana" panose="020B0604030504040204" pitchFamily="34" charset="0"/>
            </a:endParaRPr>
          </a:p>
          <a:p>
            <a:pPr algn="ctr"/>
            <a:r>
              <a:rPr lang="pt-BR" sz="3400" b="0" i="0" u="none" strike="noStrike" dirty="0">
                <a:solidFill>
                  <a:srgbClr val="000000"/>
                </a:solidFill>
                <a:effectLst/>
                <a:latin typeface="Verdana" panose="020B0604030504040204" pitchFamily="34" charset="0"/>
                <a:ea typeface="Verdana" panose="020B0604030504040204" pitchFamily="34" charset="0"/>
              </a:rPr>
              <a:t>O diagrama modela um sistema de gestão com autenticação e dois níveis de acesso: </a:t>
            </a:r>
            <a:r>
              <a:rPr lang="pt-BR" sz="3400" b="1" i="0" u="none" strike="noStrike" dirty="0">
                <a:solidFill>
                  <a:srgbClr val="000000"/>
                </a:solidFill>
                <a:effectLst/>
                <a:latin typeface="Verdana" panose="020B0604030504040204" pitchFamily="34" charset="0"/>
                <a:ea typeface="Verdana" panose="020B0604030504040204" pitchFamily="34" charset="0"/>
              </a:rPr>
              <a:t>usuário comum</a:t>
            </a:r>
            <a:r>
              <a:rPr lang="pt-BR" sz="3400" b="0" i="0" u="none" strike="noStrike" dirty="0">
                <a:solidFill>
                  <a:srgbClr val="000000"/>
                </a:solidFill>
                <a:effectLst/>
                <a:latin typeface="Verdana" panose="020B0604030504040204" pitchFamily="34" charset="0"/>
                <a:ea typeface="Verdana" panose="020B0604030504040204" pitchFamily="34" charset="0"/>
              </a:rPr>
              <a:t> e </a:t>
            </a:r>
            <a:r>
              <a:rPr lang="pt-BR" sz="3400" b="1" i="0" u="none" strike="noStrike" dirty="0">
                <a:solidFill>
                  <a:srgbClr val="000000"/>
                </a:solidFill>
                <a:effectLst/>
                <a:latin typeface="Verdana" panose="020B0604030504040204" pitchFamily="34" charset="0"/>
                <a:ea typeface="Verdana" panose="020B0604030504040204" pitchFamily="34" charset="0"/>
              </a:rPr>
              <a:t>administrador</a:t>
            </a:r>
            <a:r>
              <a:rPr lang="pt-BR" sz="3400" b="0" i="0" u="none" strike="noStrike" dirty="0">
                <a:solidFill>
                  <a:srgbClr val="000000"/>
                </a:solidFill>
                <a:effectLst/>
                <a:latin typeface="Verdana" panose="020B0604030504040204" pitchFamily="34" charset="0"/>
                <a:ea typeface="Verdana" panose="020B0604030504040204" pitchFamily="34" charset="0"/>
              </a:rPr>
              <a:t>.</a:t>
            </a:r>
            <a:endParaRPr lang="pt-BR" sz="34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230" y="202099"/>
            <a:ext cx="4939995" cy="6465432"/>
          </a:xfrm>
          <a:prstGeom prst="rect">
            <a:avLst/>
          </a:prstGeom>
        </p:spPr>
      </p:pic>
    </p:spTree>
    <p:extLst>
      <p:ext uri="{BB962C8B-B14F-4D97-AF65-F5344CB8AC3E}">
        <p14:creationId xmlns:p14="http://schemas.microsoft.com/office/powerpoint/2010/main" val="319394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6615780" y="2310042"/>
            <a:ext cx="4688329" cy="3416320"/>
          </a:xfrm>
          <a:prstGeom prst="rect">
            <a:avLst/>
          </a:prstGeom>
          <a:noFill/>
        </p:spPr>
        <p:txBody>
          <a:bodyPr wrap="square" rtlCol="0">
            <a:spAutoFit/>
          </a:bodyPr>
          <a:lstStyle/>
          <a:p>
            <a:pPr algn="ctr"/>
            <a:r>
              <a:rPr lang="pt-BR" sz="3600" b="0" i="0" u="none" strike="noStrike" dirty="0">
                <a:solidFill>
                  <a:srgbClr val="000000"/>
                </a:solidFill>
                <a:effectLst/>
                <a:latin typeface="Verdana" panose="020B0604030504040204" pitchFamily="34" charset="0"/>
                <a:ea typeface="Verdana" panose="020B0604030504040204" pitchFamily="34" charset="0"/>
              </a:rPr>
              <a:t>A classe </a:t>
            </a:r>
            <a:r>
              <a:rPr lang="pt-BR" sz="3600" b="1" i="0" u="none" strike="noStrike" dirty="0">
                <a:solidFill>
                  <a:srgbClr val="000000"/>
                </a:solidFill>
                <a:effectLst/>
                <a:latin typeface="Verdana" panose="020B0604030504040204" pitchFamily="34" charset="0"/>
                <a:ea typeface="Verdana" panose="020B0604030504040204" pitchFamily="34" charset="0"/>
              </a:rPr>
              <a:t>Login</a:t>
            </a:r>
            <a:r>
              <a:rPr lang="pt-BR" sz="3600" b="0" i="0" u="none" strike="noStrike" dirty="0">
                <a:solidFill>
                  <a:srgbClr val="000000"/>
                </a:solidFill>
                <a:effectLst/>
                <a:latin typeface="Verdana" panose="020B0604030504040204" pitchFamily="34" charset="0"/>
                <a:ea typeface="Verdana" panose="020B0604030504040204" pitchFamily="34" charset="0"/>
              </a:rPr>
              <a:t> é responsável pela autenticação e direciona o usuário ao menu correspondente.</a:t>
            </a:r>
            <a:endParaRPr lang="pt-BR" sz="36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4165673" y="0"/>
            <a:ext cx="1168489" cy="9384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0"/>
          </p:cNvCxnSpPr>
          <p:nvPr/>
        </p:nvCxnSpPr>
        <p:spPr>
          <a:xfrm>
            <a:off x="5334162" y="469232"/>
            <a:ext cx="3625783" cy="1840810"/>
          </a:xfrm>
          <a:prstGeom prst="bentConnector2">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639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6320445" y="2310042"/>
            <a:ext cx="5278999" cy="3970318"/>
          </a:xfrm>
          <a:prstGeom prst="rect">
            <a:avLst/>
          </a:prstGeom>
          <a:noFill/>
        </p:spPr>
        <p:txBody>
          <a:bodyPr wrap="square" rtlCol="0">
            <a:spAutoFit/>
          </a:bodyPr>
          <a:lstStyle/>
          <a:p>
            <a:pPr algn="ctr"/>
            <a:r>
              <a:rPr lang="pt-BR" sz="3600" b="1" i="0" u="none" strike="noStrike" dirty="0" err="1">
                <a:solidFill>
                  <a:srgbClr val="000000"/>
                </a:solidFill>
                <a:effectLst/>
                <a:latin typeface="Verdana" panose="020B0604030504040204" pitchFamily="34" charset="0"/>
                <a:ea typeface="Verdana" panose="020B0604030504040204" pitchFamily="34" charset="0"/>
              </a:rPr>
              <a:t>Menu_usuario</a:t>
            </a:r>
            <a:r>
              <a:rPr lang="pt-BR" sz="3600" b="0" i="0" u="none" strike="noStrike" dirty="0">
                <a:solidFill>
                  <a:srgbClr val="000000"/>
                </a:solidFill>
                <a:effectLst/>
                <a:latin typeface="Verdana" panose="020B0604030504040204" pitchFamily="34" charset="0"/>
                <a:ea typeface="Verdana" panose="020B0604030504040204" pitchFamily="34" charset="0"/>
              </a:rPr>
              <a:t>: Acesso a funcionalidades básicas — realizar </a:t>
            </a:r>
            <a:r>
              <a:rPr lang="pt-BR" sz="3600" b="1" i="0" u="none" strike="noStrike" dirty="0">
                <a:solidFill>
                  <a:srgbClr val="000000"/>
                </a:solidFill>
                <a:effectLst/>
                <a:latin typeface="Verdana" panose="020B0604030504040204" pitchFamily="34" charset="0"/>
                <a:ea typeface="Verdana" panose="020B0604030504040204" pitchFamily="34" charset="0"/>
              </a:rPr>
              <a:t>Pedido</a:t>
            </a:r>
            <a:r>
              <a:rPr lang="pt-BR" sz="3600" b="0" i="0" u="none" strike="noStrike" dirty="0">
                <a:solidFill>
                  <a:srgbClr val="000000"/>
                </a:solidFill>
                <a:effectLst/>
                <a:latin typeface="Verdana" panose="020B0604030504040204" pitchFamily="34" charset="0"/>
                <a:ea typeface="Verdana" panose="020B0604030504040204" pitchFamily="34" charset="0"/>
              </a:rPr>
              <a:t>, gerenciar </a:t>
            </a:r>
            <a:r>
              <a:rPr lang="pt-BR" sz="3600" b="1" i="0" u="none" strike="noStrike" dirty="0">
                <a:solidFill>
                  <a:srgbClr val="000000"/>
                </a:solidFill>
                <a:effectLst/>
                <a:latin typeface="Verdana" panose="020B0604030504040204" pitchFamily="34" charset="0"/>
                <a:ea typeface="Verdana" panose="020B0604030504040204" pitchFamily="34" charset="0"/>
              </a:rPr>
              <a:t>Reabastecimento</a:t>
            </a:r>
            <a:r>
              <a:rPr lang="pt-BR" sz="3600" b="0" i="0" u="none" strike="noStrike" dirty="0">
                <a:solidFill>
                  <a:srgbClr val="000000"/>
                </a:solidFill>
                <a:effectLst/>
                <a:latin typeface="Verdana" panose="020B0604030504040204" pitchFamily="34" charset="0"/>
                <a:ea typeface="Verdana" panose="020B0604030504040204" pitchFamily="34" charset="0"/>
              </a:rPr>
              <a:t> e consultar o </a:t>
            </a:r>
            <a:r>
              <a:rPr lang="pt-BR" sz="3600" b="1" i="0" u="none" strike="noStrike" dirty="0">
                <a:solidFill>
                  <a:srgbClr val="000000"/>
                </a:solidFill>
                <a:effectLst/>
                <a:latin typeface="Verdana" panose="020B0604030504040204" pitchFamily="34" charset="0"/>
                <a:ea typeface="Verdana" panose="020B0604030504040204" pitchFamily="34" charset="0"/>
              </a:rPr>
              <a:t>Estoque</a:t>
            </a:r>
            <a:r>
              <a:rPr lang="pt-BR" sz="3600" b="0" i="0" u="none" strike="noStrike" dirty="0">
                <a:solidFill>
                  <a:srgbClr val="000000"/>
                </a:solidFill>
                <a:effectLst/>
                <a:latin typeface="Verdana" panose="020B0604030504040204" pitchFamily="34" charset="0"/>
                <a:ea typeface="Verdana" panose="020B0604030504040204" pitchFamily="34" charset="0"/>
              </a:rPr>
              <a:t>.</a:t>
            </a:r>
            <a:endParaRPr lang="pt-BR" sz="36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4322084" y="1094874"/>
            <a:ext cx="1168489" cy="9384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0"/>
          </p:cNvCxnSpPr>
          <p:nvPr/>
        </p:nvCxnSpPr>
        <p:spPr>
          <a:xfrm>
            <a:off x="5490573" y="1564106"/>
            <a:ext cx="3469372" cy="745936"/>
          </a:xfrm>
          <a:prstGeom prst="bentConnector2">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Elipse 10">
            <a:extLst>
              <a:ext uri="{FF2B5EF4-FFF2-40B4-BE49-F238E27FC236}">
                <a16:creationId xmlns:a16="http://schemas.microsoft.com/office/drawing/2014/main" id="{C7FEA05D-EF81-4991-9C7C-B345725596CF}"/>
              </a:ext>
            </a:extLst>
          </p:cNvPr>
          <p:cNvSpPr/>
          <p:nvPr/>
        </p:nvSpPr>
        <p:spPr>
          <a:xfrm>
            <a:off x="4322084" y="2779274"/>
            <a:ext cx="1168489"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3" name="Conector: Angulado 12">
            <a:extLst>
              <a:ext uri="{FF2B5EF4-FFF2-40B4-BE49-F238E27FC236}">
                <a16:creationId xmlns:a16="http://schemas.microsoft.com/office/drawing/2014/main" id="{8C1EB820-1C69-4BB8-B647-16A5B5F76666}"/>
              </a:ext>
            </a:extLst>
          </p:cNvPr>
          <p:cNvCxnSpPr>
            <a:stCxn id="11" idx="6"/>
            <a:endCxn id="2" idx="1"/>
          </p:cNvCxnSpPr>
          <p:nvPr/>
        </p:nvCxnSpPr>
        <p:spPr>
          <a:xfrm>
            <a:off x="5490573" y="3248506"/>
            <a:ext cx="829872" cy="1046695"/>
          </a:xfrm>
          <a:prstGeom prst="bentConnector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015B27EF-4276-4E50-842C-3A6E4549D930}"/>
              </a:ext>
            </a:extLst>
          </p:cNvPr>
          <p:cNvSpPr/>
          <p:nvPr/>
        </p:nvSpPr>
        <p:spPr>
          <a:xfrm>
            <a:off x="3284621" y="2779273"/>
            <a:ext cx="1263316"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5" name="Conector: Angulado 14">
            <a:extLst>
              <a:ext uri="{FF2B5EF4-FFF2-40B4-BE49-F238E27FC236}">
                <a16:creationId xmlns:a16="http://schemas.microsoft.com/office/drawing/2014/main" id="{C335A43C-E697-4A44-915D-78D80EA3FC39}"/>
              </a:ext>
            </a:extLst>
          </p:cNvPr>
          <p:cNvCxnSpPr>
            <a:cxnSpLocks/>
            <a:stCxn id="14" idx="4"/>
            <a:endCxn id="2" idx="1"/>
          </p:cNvCxnSpPr>
          <p:nvPr/>
        </p:nvCxnSpPr>
        <p:spPr>
          <a:xfrm rot="16200000" flipH="1">
            <a:off x="4829630" y="2804385"/>
            <a:ext cx="577465" cy="2404166"/>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A0401C5E-396C-43D1-87D4-513491C293F4}"/>
              </a:ext>
            </a:extLst>
          </p:cNvPr>
          <p:cNvSpPr/>
          <p:nvPr/>
        </p:nvSpPr>
        <p:spPr>
          <a:xfrm>
            <a:off x="2165684" y="4432401"/>
            <a:ext cx="1118937"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9" name="Conector: Angulado 18">
            <a:extLst>
              <a:ext uri="{FF2B5EF4-FFF2-40B4-BE49-F238E27FC236}">
                <a16:creationId xmlns:a16="http://schemas.microsoft.com/office/drawing/2014/main" id="{C5835872-EA65-46CD-86F9-E408136CF497}"/>
              </a:ext>
            </a:extLst>
          </p:cNvPr>
          <p:cNvCxnSpPr>
            <a:cxnSpLocks/>
            <a:stCxn id="18" idx="6"/>
            <a:endCxn id="2" idx="1"/>
          </p:cNvCxnSpPr>
          <p:nvPr/>
        </p:nvCxnSpPr>
        <p:spPr>
          <a:xfrm flipV="1">
            <a:off x="3284621" y="4295201"/>
            <a:ext cx="3035824" cy="606432"/>
          </a:xfrm>
          <a:prstGeom prst="bentConnector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26832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f5f2b4c-ceff-48b8-acfd-b6c7cb4e26ae" xsi:nil="true"/>
    <lcf76f155ced4ddcb4097134ff3c332f xmlns="230e2427-5d80-4bd2-a9ba-53805cfde8a4">
      <Terms xmlns="http://schemas.microsoft.com/office/infopath/2007/PartnerControls"/>
    </lcf76f155ced4ddcb4097134ff3c332f>
    <SharedWithUsers xmlns="cf5f2b4c-ceff-48b8-acfd-b6c7cb4e26ae">
      <UserInfo>
        <DisplayName>Marcos Paulo Carvalho De Oliveira</DisplayName>
        <AccountId>9264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014CAD5C0D95047AD87A6CEF9A0ED6F" ma:contentTypeVersion="11" ma:contentTypeDescription="Crie um novo documento." ma:contentTypeScope="" ma:versionID="0eaeb304f0019e33f865282dd94b7faa">
  <xsd:schema xmlns:xsd="http://www.w3.org/2001/XMLSchema" xmlns:xs="http://www.w3.org/2001/XMLSchema" xmlns:p="http://schemas.microsoft.com/office/2006/metadata/properties" xmlns:ns2="230e2427-5d80-4bd2-a9ba-53805cfde8a4" xmlns:ns3="cf5f2b4c-ceff-48b8-acfd-b6c7cb4e26ae" targetNamespace="http://schemas.microsoft.com/office/2006/metadata/properties" ma:root="true" ma:fieldsID="9583cfaf6218e9ef312e531a09f9933a" ns2:_="" ns3:_="">
    <xsd:import namespace="230e2427-5d80-4bd2-a9ba-53805cfde8a4"/>
    <xsd:import namespace="cf5f2b4c-ceff-48b8-acfd-b6c7cb4e26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2427-5d80-4bd2-a9ba-53805cfde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184c8c62-af11-4a97-95e1-881613c396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5f2b4c-ceff-48b8-acfd-b6c7cb4e26ae" elementFormDefault="qualified">
    <xsd:import namespace="http://schemas.microsoft.com/office/2006/documentManagement/types"/>
    <xsd:import namespace="http://schemas.microsoft.com/office/infopath/2007/PartnerControls"/>
    <xsd:element name="SharedWithUsers" ma:index="10" nillable="true" ma:displayName="Compartilhado com"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18" nillable="true" ma:displayName="Coluna Global de Taxonomia" ma:hidden="true" ma:list="{1a311de7-e6e4-47ae-b214-720c4e04d295}" ma:internalName="TaxCatchAll" ma:showField="CatchAllData" ma:web="cf5f2b4c-ceff-48b8-acfd-b6c7cb4e26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5A2D76-B89D-43D9-81CC-F73DB603259F}">
  <ds:schemaRefs>
    <ds:schemaRef ds:uri="http://schemas.microsoft.com/office/infopath/2007/PartnerControls"/>
    <ds:schemaRef ds:uri="http://purl.org/dc/elements/1.1/"/>
    <ds:schemaRef ds:uri="http://purl.org/dc/terms/"/>
    <ds:schemaRef ds:uri="http://www.w3.org/XML/1998/namespace"/>
    <ds:schemaRef ds:uri="230e2427-5d80-4bd2-a9ba-53805cfde8a4"/>
    <ds:schemaRef ds:uri="http://schemas.microsoft.com/office/2006/documentManagement/types"/>
    <ds:schemaRef ds:uri="http://purl.org/dc/dcmitype/"/>
    <ds:schemaRef ds:uri="http://schemas.openxmlformats.org/package/2006/metadata/core-properties"/>
    <ds:schemaRef ds:uri="cf5f2b4c-ceff-48b8-acfd-b6c7cb4e26ae"/>
    <ds:schemaRef ds:uri="http://schemas.microsoft.com/office/2006/metadata/properties"/>
  </ds:schemaRefs>
</ds:datastoreItem>
</file>

<file path=customXml/itemProps2.xml><?xml version="1.0" encoding="utf-8"?>
<ds:datastoreItem xmlns:ds="http://schemas.openxmlformats.org/officeDocument/2006/customXml" ds:itemID="{954C6406-39F0-4F36-B3D7-F12E598C1962}">
  <ds:schemaRefs>
    <ds:schemaRef ds:uri="http://schemas.microsoft.com/sharepoint/v3/contenttype/forms"/>
  </ds:schemaRefs>
</ds:datastoreItem>
</file>

<file path=customXml/itemProps3.xml><?xml version="1.0" encoding="utf-8"?>
<ds:datastoreItem xmlns:ds="http://schemas.openxmlformats.org/officeDocument/2006/customXml" ds:itemID="{CDCD03E9-41C4-42C6-A5E8-47AC9D6E1F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2427-5d80-4bd2-a9ba-53805cfde8a4"/>
    <ds:schemaRef ds:uri="cf5f2b4c-ceff-48b8-acfd-b6c7cb4e26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5844</TotalTime>
  <Words>894</Words>
  <Application>Microsoft Office PowerPoint</Application>
  <PresentationFormat>Widescreen</PresentationFormat>
  <Paragraphs>188</Paragraphs>
  <Slides>19</Slides>
  <Notes>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19</vt:i4>
      </vt:variant>
    </vt:vector>
  </HeadingPairs>
  <TitlesOfParts>
    <vt:vector size="28" baseType="lpstr">
      <vt:lpstr>Verdana</vt:lpstr>
      <vt:lpstr>Calibri Light</vt:lpstr>
      <vt:lpstr>Branding Black</vt:lpstr>
      <vt:lpstr>Arial Black</vt:lpstr>
      <vt:lpstr>Aharoni</vt:lpstr>
      <vt:lpstr>Arial</vt:lpstr>
      <vt:lpstr>Aptos Narrow</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Senai</dc:title>
  <dc:creator>Sergio Luiz Da Silveira</dc:creator>
  <cp:lastModifiedBy>Kaio Mazza</cp:lastModifiedBy>
  <cp:revision>280</cp:revision>
  <dcterms:created xsi:type="dcterms:W3CDTF">2022-03-17T13:16:59Z</dcterms:created>
  <dcterms:modified xsi:type="dcterms:W3CDTF">2025-05-22T02:36:22Z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0x0101003014CAD5C0D95047AD87A6CEF9A0ED6F</vt:lpwstr>
  </property>
  <property fmtid="{D5CDD505-2E9C-101B-9397-08002B2CF9AE}" pid="3" name="MediaServiceImageTags">
    <vt:lpwstr/>
  </property>
</Properties>
</file>